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75" r:id="rId5"/>
    <p:sldId id="263" r:id="rId6"/>
    <p:sldId id="262" r:id="rId7"/>
    <p:sldId id="261" r:id="rId8"/>
    <p:sldId id="264" r:id="rId9"/>
    <p:sldId id="260" r:id="rId10"/>
    <p:sldId id="266" r:id="rId11"/>
    <p:sldId id="265" r:id="rId12"/>
    <p:sldId id="268" r:id="rId13"/>
    <p:sldId id="271" r:id="rId14"/>
    <p:sldId id="272" r:id="rId15"/>
    <p:sldId id="273" r:id="rId16"/>
    <p:sldId id="269" r:id="rId17"/>
    <p:sldId id="277" r:id="rId18"/>
    <p:sldId id="270" r:id="rId19"/>
    <p:sldId id="274" r:id="rId20"/>
    <p:sldId id="267" r:id="rId21"/>
    <p:sldId id="278" r:id="rId22"/>
    <p:sldId id="280" r:id="rId23"/>
    <p:sldId id="281" r:id="rId24"/>
    <p:sldId id="282" r:id="rId25"/>
    <p:sldId id="283" r:id="rId26"/>
    <p:sldId id="284" r:id="rId27"/>
    <p:sldId id="292" r:id="rId28"/>
    <p:sldId id="285" r:id="rId29"/>
    <p:sldId id="303" r:id="rId30"/>
    <p:sldId id="293" r:id="rId31"/>
    <p:sldId id="286" r:id="rId32"/>
    <p:sldId id="294" r:id="rId33"/>
    <p:sldId id="287" r:id="rId34"/>
    <p:sldId id="288" r:id="rId35"/>
    <p:sldId id="295" r:id="rId36"/>
    <p:sldId id="297" r:id="rId37"/>
    <p:sldId id="296" r:id="rId38"/>
    <p:sldId id="290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0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BC9D-8F23-4AF7-84DD-4EB4716ED015}" type="datetimeFigureOut">
              <a:rPr lang="id-ID" smtClean="0"/>
              <a:pPr/>
              <a:t>31/10/2012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E426-C366-4696-96DD-C92A557A6C0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844-413E-4D4C-B10C-C6D0613813B4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ED7D-ED58-4EAB-910B-A3C611707C50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AE5-F8D3-4669-ADE0-F14604172796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7260-41BF-4895-999D-1D6DCB03309A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9649-B785-4E32-B4A1-E78FE4598C51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1E78-87BD-4947-AC29-8C1040AAD8DB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999-5945-4A4B-ABFA-1DD287A2CD88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ED61-B34C-458A-86C9-48A02A4262D9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3C57-B81B-440E-A481-8EF770BFD6AD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F446-4444-417F-8490-8F82F063DB6F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EAB2-0B66-4E1D-872E-BC4C7312A385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277A-F653-4E4B-98E1-1203717C6477}" type="datetime1">
              <a:rPr lang="id-ID" smtClean="0"/>
              <a:pPr/>
              <a:t>31/10/2012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is.ohio-state.edu/~gurari/course/cis680/cis680334x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Branch &amp; Bound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1752600"/>
          </a:xfrm>
        </p:spPr>
        <p:txBody>
          <a:bodyPr/>
          <a:lstStyle/>
          <a:p>
            <a:r>
              <a:rPr lang="id-ID" dirty="0" smtClean="0"/>
              <a:t>Bahan Kuliah IF3051 Strategi Algoritma</a:t>
            </a:r>
          </a:p>
          <a:p>
            <a:r>
              <a:rPr lang="id-ID" dirty="0" smtClean="0"/>
              <a:t>Rinaldi Munir &amp; Masayu Leylia Khodra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857752" y="3786190"/>
          <a:ext cx="39290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Simpul-Expand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3,4,2,5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11,4,2,5,9,10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30,22,4,2,5,9,10,23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5"/>
          </a:xfrm>
        </p:spPr>
        <p:txBody>
          <a:bodyPr>
            <a:normAutofit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pPr lvl="1"/>
            <a:r>
              <a:rPr lang="id-ID" dirty="0" smtClean="0"/>
              <a:t>Persoalan N-Ratu: persoalan yg ideal (letak simpul solusi diketahui)</a:t>
            </a:r>
          </a:p>
          <a:p>
            <a:r>
              <a:rPr lang="id-ID" dirty="0" smtClean="0"/>
              <a:t>Contoh: permainan 8-puzzle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Permainan 15-Puzzle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</a:p>
          <a:p>
            <a:r>
              <a:rPr lang="id-ID" dirty="0" smtClean="0"/>
              <a:t>Aksi: up, down, left, right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6667"/>
          <a:stretch>
            <a:fillRect/>
          </a:stretch>
        </p:blipFill>
        <p:spPr bwMode="auto">
          <a:xfrm>
            <a:off x="1285852" y="1500174"/>
            <a:ext cx="64716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Terdapat 16! </a:t>
            </a:r>
            <a:r>
              <a:rPr lang="id-ID" dirty="0" smtClean="0">
                <a:sym typeface="Symbol"/>
              </a:rPr>
              <a:t></a:t>
            </a:r>
            <a:r>
              <a:rPr lang="id-ID" dirty="0" smtClean="0"/>
              <a:t> 20,9 x 10</a:t>
            </a:r>
            <a:r>
              <a:rPr lang="id-ID" baseline="30000" dirty="0" smtClean="0"/>
              <a:t>12</a:t>
            </a:r>
            <a:r>
              <a:rPr lang="id-ID" dirty="0" smtClean="0"/>
              <a:t> susunan ubin yang  berbeda, dan hanya setengah yang dapat dicapai dari state awal sembarang.</a:t>
            </a:r>
          </a:p>
          <a:p>
            <a:r>
              <a:rPr lang="id-ID" dirty="0" smtClean="0"/>
              <a:t>Teorema 8.1. Status tujuan hanya dapat dicapai dari status awal jika </a:t>
            </a:r>
            <a:br>
              <a:rPr lang="id-ID" dirty="0" smtClean="0"/>
            </a:br>
            <a:r>
              <a:rPr lang="id-ID" dirty="0" smtClean="0"/>
              <a:t>bernilai genap. X=1 jika pada sel yg diarsir.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3643314"/>
            <a:ext cx="22860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572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614364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http://www.cs.umsl.edu/~sanjiv/classes/cs5130/lectures/bb.pdf</a:t>
            </a:r>
            <a:endParaRPr lang="id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: Kurang (i)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71736" y="3500438"/>
            <a:ext cx="6115064" cy="262572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KURANG(i) = jumlah ubin j sedemikian sehingga j &lt; i dan POSISI(j) &gt; POSISI(i). POSISI(i) = posisi ubin bernomor i pada susunan akhir. </a:t>
            </a:r>
          </a:p>
          <a:p>
            <a:r>
              <a:rPr lang="id-ID" dirty="0" smtClean="0"/>
              <a:t>KURANG (4) = 1 : terdapat 1 ubin (2)</a:t>
            </a:r>
          </a:p>
          <a:p>
            <a:r>
              <a:rPr lang="id-ID" dirty="0" smtClean="0"/>
              <a:t>Kesimpulan: status tujuan tidak dapat dicapai.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2000264" cy="1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43503" y="1643050"/>
          <a:ext cx="3536181" cy="785818"/>
        </p:xfrm>
        <a:graphic>
          <a:graphicData uri="http://schemas.openxmlformats.org/presentationml/2006/ole">
            <p:oleObj spid="_x0000_s8195" name="Equation" r:id="rId4" imgW="1942920" imgH="4316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6643702" y="164305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1647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14488"/>
            <a:ext cx="17713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428860" y="22145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?</a:t>
            </a:r>
            <a:endParaRPr lang="id-ID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1643074" cy="1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760663" y="3786188"/>
          <a:ext cx="3444875" cy="785812"/>
        </p:xfrm>
        <a:graphic>
          <a:graphicData uri="http://schemas.openxmlformats.org/presentationml/2006/ole">
            <p:oleObj spid="_x0000_s9223" name="Equation" r:id="rId6" imgW="1892160" imgH="43164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Pohon Ruang Status untuk 15-Puzzle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60333"/>
            <a:ext cx="7358114" cy="55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untuk DFS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68" y="1500174"/>
            <a:ext cx="9005232" cy="32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00100" y="514351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http://chern.ie.nthu.edu.tw/alg2003/alg-2009-chap-7.pdf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r>
              <a:rPr lang="id-ID" i="1" dirty="0" smtClean="0"/>
              <a:t>Cost</a:t>
            </a:r>
            <a:r>
              <a:rPr lang="id-ID" dirty="0" smtClean="0"/>
              <a:t> setiap simpul umumnya berupa taksiran.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Cost simpul P pada 15-puzzle: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3071810"/>
            <a:ext cx="5143535" cy="16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800" y="5143512"/>
            <a:ext cx="539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15-Puzzle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4409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t="2627"/>
          <a:stretch>
            <a:fillRect/>
          </a:stretch>
        </p:blipFill>
        <p:spPr bwMode="auto">
          <a:xfrm>
            <a:off x="642910" y="2643182"/>
            <a:ext cx="7869326" cy="26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C(2)=1+4=5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C(3)=1+4=5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C(4)=1+2=3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C(5)=1+4=5</a:t>
            </a:r>
            <a:endParaRPr lang="id-ID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Pembentukan pohon ruang status (state space tree) dinamis dengan BFS, DFS, DLS, dan IDS untuk mencari solusi persoalan</a:t>
            </a:r>
          </a:p>
          <a:p>
            <a:pPr lvl="1"/>
            <a:r>
              <a:rPr lang="id-ID" dirty="0" smtClean="0"/>
              <a:t>BFS: solusi dgn minimum step, exponential space</a:t>
            </a:r>
          </a:p>
          <a:p>
            <a:pPr lvl="1"/>
            <a:r>
              <a:rPr lang="id-ID" dirty="0" smtClean="0"/>
              <a:t>DFS:  lebih efisien (1 solusi) , lintasannya dapat terlalu panjang (pohon ruang status tidak berhingga kedalamannya)</a:t>
            </a:r>
          </a:p>
          <a:p>
            <a:pPr lvl="1"/>
            <a:r>
              <a:rPr lang="id-ID" dirty="0" smtClean="0"/>
              <a:t>DLS: variasi DFS, solusi bisa tidak ketemu (depth-limited)</a:t>
            </a:r>
          </a:p>
          <a:p>
            <a:pPr lvl="1"/>
            <a:r>
              <a:rPr lang="id-ID" dirty="0" smtClean="0"/>
              <a:t>IDS: sekuens DLS (depth 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15-Puzzle dengan Branch &amp; Bound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45086"/>
            <a:ext cx="7000924" cy="56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6000760" y="4789510"/>
          <a:ext cx="30718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4,2,3,5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10,2,3,5,11,12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23,2,3,5,11,12,22</a:t>
                      </a:r>
                      <a:endParaRPr lang="id-ID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3755688" y="2214554"/>
            <a:ext cx="714380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643306" y="3714752"/>
            <a:ext cx="85725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643306" y="5214950"/>
            <a:ext cx="571504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09D4D-926E-45DC-97DA-2FC6FF1EFA5F}" type="slidenum">
              <a:rPr lang="en-US"/>
              <a:pPr/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Verdana" pitchFamily="34" charset="0"/>
              </a:rPr>
              <a:t>Travelling Salesperson Problem</a:t>
            </a:r>
            <a:endParaRPr lang="en-US" sz="40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71952" cy="439580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latin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serta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diketahui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jarak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satu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lain. </a:t>
            </a:r>
            <a:r>
              <a:rPr lang="en-US" sz="2400" dirty="0" err="1" smtClean="0">
                <a:latin typeface="Verdana" pitchFamily="34" charset="0"/>
              </a:rPr>
              <a:t>Temukan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perjalanan</a:t>
            </a:r>
            <a:r>
              <a:rPr lang="en-US" sz="2400" dirty="0" smtClean="0">
                <a:latin typeface="Verdana" pitchFamily="34" charset="0"/>
              </a:rPr>
              <a:t> (</a:t>
            </a:r>
            <a:r>
              <a:rPr lang="en-US" sz="2400" i="1" dirty="0" smtClean="0">
                <a:latin typeface="Verdana" pitchFamily="34" charset="0"/>
              </a:rPr>
              <a:t>tour</a:t>
            </a:r>
            <a:r>
              <a:rPr lang="en-US" sz="2400" dirty="0" smtClean="0">
                <a:latin typeface="Verdana" pitchFamily="34" charset="0"/>
              </a:rPr>
              <a:t>) </a:t>
            </a:r>
            <a:r>
              <a:rPr lang="en-US" sz="2400" u="sng" dirty="0" err="1" smtClean="0">
                <a:latin typeface="Verdana" pitchFamily="34" charset="0"/>
              </a:rPr>
              <a:t>terpendek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melalui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lainnya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sekali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kembali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lagi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asal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keberangkatan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id-ID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d-ID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d-ID" sz="2400" dirty="0" smtClean="0">
                <a:latin typeface="Verdana" pitchFamily="34" charset="0"/>
              </a:rPr>
              <a:t>(n-1)! sirkuit hamilton</a:t>
            </a: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pic>
        <p:nvPicPr>
          <p:cNvPr id="49157" name="Picture 4" descr="C:\Documents and Settings\Rinaldi_M\My Documents\My Pictures\Salesm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1019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TSP 4 Simpul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22</a:t>
            </a:fld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6742"/>
          <a:stretch>
            <a:fillRect/>
          </a:stretch>
        </p:blipFill>
        <p:spPr bwMode="auto">
          <a:xfrm>
            <a:off x="4214810" y="1571612"/>
            <a:ext cx="430528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6000760" y="2428868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2932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42776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29388" y="2000240"/>
            <a:ext cx="142876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808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72330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4572008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A=1; B=2; C=3; D=4</a:t>
            </a:r>
          </a:p>
          <a:p>
            <a:r>
              <a:rPr lang="id-ID" dirty="0" smtClean="0"/>
              <a:t>Simpul awal=1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5214950"/>
            <a:ext cx="365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1-3-2-4-1 atau 1-4-2-3-1</a:t>
            </a:r>
          </a:p>
          <a:p>
            <a:r>
              <a:rPr lang="id-ID" dirty="0" smtClean="0"/>
              <a:t>Bobot=5+8+9+10=32 </a:t>
            </a:r>
            <a:br>
              <a:rPr lang="id-ID" dirty="0" smtClean="0"/>
            </a:br>
            <a:r>
              <a:rPr lang="id-ID" dirty="0" smtClean="0"/>
              <a:t>(lihat diktat: TSP-Brute Force hal 20)</a:t>
            </a:r>
            <a:endParaRPr lang="id-ID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TSP dengan B &amp; B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1403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4500570"/>
            <a:ext cx="3398687" cy="183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4!=24 sirkuit hamilton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Greedy: 1-4-5-2-3-1</a:t>
            </a: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Bobot: 10+3+4+</a:t>
            </a:r>
            <a:r>
              <a:rPr lang="id-ID" dirty="0" smtClean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 smtClean="0">
                <a:latin typeface="Verdana" pitchFamily="34" charset="0"/>
              </a:rPr>
              <a:t>+3=36</a:t>
            </a:r>
            <a:r>
              <a:rPr lang="en-US" dirty="0" smtClean="0">
                <a:latin typeface="Verdana" pitchFamily="34" charset="0"/>
              </a:rPr>
              <a:t> </a:t>
            </a:r>
            <a:endParaRPr lang="id-ID" dirty="0" smtClean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00496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286380" y="5857892"/>
            <a:ext cx="340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B&amp;B-TSP dgn Reduced Cost Matrix</a:t>
            </a:r>
          </a:p>
          <a:p>
            <a:r>
              <a:rPr lang="id-ID" dirty="0" smtClean="0"/>
              <a:t>X</a:t>
            </a:r>
            <a:r>
              <a:rPr lang="id-ID" baseline="-25000" dirty="0" smtClean="0"/>
              <a:t>0</a:t>
            </a:r>
            <a:r>
              <a:rPr lang="id-ID" dirty="0" smtClean="0"/>
              <a:t>=X</a:t>
            </a:r>
            <a:r>
              <a:rPr lang="id-ID" baseline="-25000" dirty="0" smtClean="0"/>
              <a:t>5</a:t>
            </a:r>
            <a:r>
              <a:rPr lang="id-ID" dirty="0" smtClean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285860"/>
            <a:ext cx="518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lain TSP 5 simpul (matriks bobot/cost matrix):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2643174" y="171448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1428728" y="3071810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214678" y="221455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928794" y="3571876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785786" y="2643182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TSP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Matriks ongkos-tereduksi (reduced cost matrix) dari graf</a:t>
            </a:r>
          </a:p>
          <a:p>
            <a:pPr marL="914400" lvl="1" indent="-382588"/>
            <a:r>
              <a:rPr lang="id-ID" dirty="0" smtClean="0"/>
              <a:t>Sebuah matriks dikatakan tereduksi jika setiap kolom dan barisnya mengandung paling sedikit satu buah nol dan semua elemen lainnya non-negatif.</a:t>
            </a:r>
          </a:p>
          <a:p>
            <a:pPr marL="914400" lvl="1" indent="-382588"/>
            <a:r>
              <a:rPr lang="id-ID" u="sng" dirty="0" smtClean="0">
                <a:solidFill>
                  <a:schemeClr val="tx2"/>
                </a:solidFill>
              </a:rPr>
              <a:t>Heuristik: </a:t>
            </a:r>
            <a:r>
              <a:rPr lang="id-ID" dirty="0" smtClean="0">
                <a:solidFill>
                  <a:schemeClr val="tx2"/>
                </a:solidFill>
              </a:rPr>
              <a:t>Jumlah total elemen pengurang dari semua baris dan kolom merupakan batas bawah dari total bobot minimum tur. </a:t>
            </a:r>
            <a:r>
              <a:rPr lang="id-ID" dirty="0" smtClean="0"/>
              <a:t>(hal 159)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Bobot minimum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Matrix: Contoh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381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23898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571868" y="2500306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Reduksi baris dan kolom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643570" y="421481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Setiap kolom dan barisnya mengandung paling sedikit satu buah nol dan semua elemen lainnya non-negatif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714480" y="1428736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R</a:t>
            </a:r>
            <a:endParaRPr lang="id-ID" sz="3200" dirty="0"/>
          </a:p>
        </p:txBody>
      </p:sp>
      <p:sp>
        <p:nvSpPr>
          <p:cNvPr id="11" name="Rectangle 10"/>
          <p:cNvSpPr/>
          <p:nvPr/>
        </p:nvSpPr>
        <p:spPr>
          <a:xfrm>
            <a:off x="6715140" y="135729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A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 (3)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57628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Misalkan:  </a:t>
            </a:r>
          </a:p>
          <a:p>
            <a:pPr lvl="1"/>
            <a:r>
              <a:rPr lang="id-ID" dirty="0" smtClean="0"/>
              <a:t>A: matriks tereduksi untuk simpul R. </a:t>
            </a:r>
          </a:p>
          <a:p>
            <a:pPr lvl="1"/>
            <a:r>
              <a:rPr lang="id-ID" dirty="0" smtClean="0"/>
              <a:t>S: anak dari simpul R sehingga sisi (R, S) pada pohon ruang status berkoresponden dengan sisi (i, j) pada perjalanan.  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1); 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Jika  r adalah total semua pengurang, maka nilai batas untuk simpul S adalah:  </a:t>
            </a:r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Hasil </a:t>
            </a:r>
            <a:r>
              <a:rPr lang="id-ID" dirty="0" smtClean="0"/>
              <a:t>reduksi ini menghasilkan matriks B.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357826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(1)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Misalkan:  </a:t>
            </a:r>
          </a:p>
          <a:p>
            <a:pPr lvl="1">
              <a:buNone/>
            </a:pPr>
            <a:r>
              <a:rPr lang="id-ID" dirty="0" smtClean="0"/>
              <a:t>A: matriks tereduksi untuk simpul R. </a:t>
            </a:r>
          </a:p>
          <a:p>
            <a:pPr lvl="1">
              <a:buNone/>
            </a:pPr>
            <a:r>
              <a:rPr lang="id-ID" dirty="0" smtClean="0">
                <a:solidFill>
                  <a:schemeClr val="tx2"/>
                </a:solidFill>
              </a:rPr>
              <a:t>Simpul awal (R) =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782" y="3357563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960" y="3357562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21862" y="2928934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7536902" y="285749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4" name="Right Arrow 13"/>
          <p:cNvSpPr/>
          <p:nvPr/>
        </p:nvSpPr>
        <p:spPr>
          <a:xfrm>
            <a:off x="3250622" y="3500438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R1-10; R2-2; R3-2; R4-3; R5-4; </a:t>
            </a:r>
            <a:br>
              <a:rPr lang="id-ID" dirty="0" smtClean="0"/>
            </a:br>
            <a:r>
              <a:rPr lang="id-ID" dirty="0" smtClean="0"/>
              <a:t>C1-1; C3-3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00034" y="5123125"/>
            <a:ext cx="842968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/>
              <a:t>S: anak dari simpul R sehingga sisi (R, S) pada pohon ruang status berkoresponden dengan sisi (i, j) pada perjalanan.  </a:t>
            </a:r>
          </a:p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>
                <a:solidFill>
                  <a:schemeClr val="tx2"/>
                </a:solidFill>
              </a:rPr>
              <a:t>S </a:t>
            </a:r>
            <a:r>
              <a:rPr lang="id-ID" sz="2400" dirty="0" smtClean="0">
                <a:solidFill>
                  <a:schemeClr val="tx2"/>
                </a:solidFill>
                <a:sym typeface="Symbol"/>
              </a:rPr>
              <a:t></a:t>
            </a:r>
            <a:r>
              <a:rPr lang="id-ID" sz="2400" dirty="0" smtClean="0">
                <a:solidFill>
                  <a:schemeClr val="tx2"/>
                </a:solidFill>
              </a:rPr>
              <a:t> {2,3,4,5}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00042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2000240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4071934" y="20002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6929454" y="192880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R=4</a:t>
            </a:r>
            <a:endParaRPr lang="id-ID" sz="20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2000264" cy="166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643182"/>
            <a:ext cx="2071702" cy="17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50057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Branch &amp; Bound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1488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B&amp;B: BFS + least cost seach</a:t>
            </a:r>
          </a:p>
          <a:p>
            <a:pPr lvl="1"/>
            <a:r>
              <a:rPr lang="id-ID" dirty="0" smtClean="0"/>
              <a:t>BFS murni: Simpul berikutnya yang akan diekspansi berdasarkan urutan pembangkitannya (FIFO)</a:t>
            </a:r>
          </a:p>
          <a:p>
            <a:r>
              <a:rPr lang="id-ID" dirty="0" smtClean="0"/>
              <a:t>B&amp;B: </a:t>
            </a:r>
          </a:p>
          <a:p>
            <a:pPr lvl="1"/>
            <a:r>
              <a:rPr lang="id-ID" dirty="0" smtClean="0"/>
              <a:t>Setiap simpul diberi sebuah nilai cost: </a:t>
            </a:r>
            <a:br>
              <a:rPr lang="id-ID" dirty="0" smtClean="0"/>
            </a:b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= nilai taksiran lintasan termurah dari simpul status i ke simpul status tujuan. </a:t>
            </a:r>
          </a:p>
          <a:p>
            <a:pPr lvl="1"/>
            <a:r>
              <a:rPr lang="id-ID" dirty="0" smtClean="0"/>
              <a:t>Simpul berikutnya yang akan diekspansi </a:t>
            </a:r>
            <a:r>
              <a:rPr lang="id-ID" b="1" dirty="0" smtClean="0">
                <a:solidFill>
                  <a:srgbClr val="FF0000"/>
                </a:solidFill>
              </a:rPr>
              <a:t>tidak lagi</a:t>
            </a:r>
            <a:r>
              <a:rPr lang="id-ID" dirty="0" smtClean="0"/>
              <a:t> berdasarkan urutan pembangkitannya, tetapi simpul yang memiliki </a:t>
            </a:r>
            <a:r>
              <a:rPr lang="id-ID" i="1" dirty="0" smtClean="0"/>
              <a:t>cost</a:t>
            </a:r>
            <a:r>
              <a:rPr lang="id-ID" dirty="0" smtClean="0"/>
              <a:t> yang paling kecil (least cost search) – pada kasus minimasi.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A: matriks tereduksi R; S: anak dari simpul R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57224" y="3714752"/>
            <a:ext cx="309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Contoh: R=1; S=2 (bukan daun)</a:t>
            </a:r>
            <a:endParaRPr lang="id-ID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407194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500298" y="492919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286116" y="4500570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786182" y="4429132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732062" y="447854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Baris i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460" y="4143380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Kolom j</a:t>
            </a:r>
            <a:endParaRPr lang="id-ID" sz="1400" dirty="0"/>
          </a:p>
        </p:txBody>
      </p:sp>
      <p:sp>
        <p:nvSpPr>
          <p:cNvPr id="16" name="Oval 15"/>
          <p:cNvSpPr/>
          <p:nvPr/>
        </p:nvSpPr>
        <p:spPr>
          <a:xfrm>
            <a:off x="3401696" y="4830464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5643570" y="485776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71934" y="621508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(a), (b)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6143644"/>
            <a:ext cx="84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(c): tetap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Taksiran Cost dgn Reduced Cost Matrix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31</a:t>
            </a:fld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570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1214422"/>
            <a:ext cx="5286412" cy="24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46"/>
            <a:ext cx="53773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ourier New"/>
                <a:cs typeface="Courier New"/>
              </a:rPr>
              <a:t>ĉ(S):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dari akar ke S (jika S daun)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minimum  yang melalui simpul S (jika S bukan daun)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521495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ĉ(1)=25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571472" y="371475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ĉ(akar)=r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1" name="Rectangle 30"/>
          <p:cNvSpPr/>
          <p:nvPr/>
        </p:nvSpPr>
        <p:spPr>
          <a:xfrm>
            <a:off x="4285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ĉ(2)=35</a:t>
            </a:r>
            <a:endParaRPr lang="id-ID" dirty="0"/>
          </a:p>
        </p:txBody>
      </p:sp>
      <p:sp>
        <p:nvSpPr>
          <p:cNvPr id="28" name="Rectangle 27"/>
          <p:cNvSpPr/>
          <p:nvPr/>
        </p:nvSpPr>
        <p:spPr>
          <a:xfrm>
            <a:off x="2786050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ĉ(3)=53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5214942" y="542926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ĉ(4)=25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75723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ĉ(5)=31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3143240" cy="2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786454"/>
            <a:ext cx="29066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572140"/>
            <a:ext cx="2643207" cy="1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5804752"/>
            <a:ext cx="2652704" cy="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3" name="Rectangle 32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4612" y="1214422"/>
            <a:ext cx="4857784" cy="4500594"/>
            <a:chOff x="4000496" y="1643050"/>
            <a:chExt cx="4929193" cy="42493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29454" y="1357298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1,4,2,5,3,1</a:t>
            </a:r>
          </a:p>
          <a:p>
            <a:r>
              <a:rPr lang="id-ID" dirty="0" smtClean="0"/>
              <a:t>Bobot: 28 </a:t>
            </a:r>
            <a:endParaRPr lang="id-ID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3436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131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357694"/>
            <a:ext cx="2786082" cy="20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857760"/>
            <a:ext cx="1343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6143644"/>
            <a:ext cx="2743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929198"/>
            <a:ext cx="1276566" cy="11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6215082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3071810"/>
            <a:ext cx="1447796" cy="1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072330" y="4357694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ĉ(10)=28</a:t>
            </a:r>
            <a:endParaRPr lang="id-ID" sz="1400" dirty="0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49311" y="4786322"/>
            <a:ext cx="152321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072330" y="6121619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ĉ(11)=28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35</a:t>
            </a:fld>
            <a:endParaRPr lang="id-ID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5715008" y="1643050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4,5,2,3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 smtClean="0"/>
                        <a:t>,5,2,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 smtClean="0"/>
                        <a:t>3</a:t>
                      </a:r>
                      <a:endParaRPr lang="id-ID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daun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20" y="128586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00562" y="4071942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Semua simpul hidup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nilainya lebih besar dari 28 dibunuh (B) karena tidak mungkin lagi menghasilkan perjalanan dengan bobot &lt; 28.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status,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TSP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</a:t>
            </a:r>
            <a:r>
              <a:rPr lang="id-ID" dirty="0" smtClean="0"/>
              <a:t>Tur </a:t>
            </a:r>
            <a:r>
              <a:rPr lang="id-ID" dirty="0" smtClean="0"/>
              <a:t>Lengkap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36</a:t>
            </a:fld>
            <a:endParaRPr lang="id-ID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343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500430" y="1714488"/>
            <a:ext cx="1857388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Tour lengkap: a,c,d,b,a</a:t>
            </a:r>
            <a:endParaRPr lang="id-ID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219" y="3286124"/>
            <a:ext cx="3933813" cy="10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6215106" cy="17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B&amp;B-TSP dengan Bobot Tur Lengkap</a:t>
            </a:r>
            <a:endParaRPr lang="id-ID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37</a:t>
            </a:fld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54662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1428736"/>
            <a:ext cx="249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Hasil pengamatan:</a:t>
            </a:r>
            <a:endParaRPr lang="id-ID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14686"/>
            <a:ext cx="5992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Simpul Akar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38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</a:t>
            </a:r>
            <a:r>
              <a:rPr lang="id-ID" dirty="0" smtClean="0"/>
              <a:t>)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2"/>
            <a:ext cx="51898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214414" y="1928802"/>
            <a:ext cx="1500198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655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14414" y="1928802"/>
            <a:ext cx="164307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4396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14818"/>
            <a:ext cx="771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85786" y="4357694"/>
            <a:ext cx="163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Pohon dinamis: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dengan Bobot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39</a:t>
            </a:fld>
            <a:endParaRPr lang="id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5372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i2=b, sisi a-b wajib diambil.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143380"/>
            <a:ext cx="4362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Branch &amp; Bound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Masukkan simpul akar ke dalam antrian  Q. Jika simpul akar adalah simpul solusi  (goal node),  maka solusi telah ditemukan. 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kosong, tidak ada solusi.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tidak kosong, pilih dari antrian Q simpul i yang  mempunyai </a:t>
            </a: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paling kecil. Jika terdapat beberapa simpul i  yang memenuhi, pilih satu secara sembarang.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simpul i adalah simpul solusi, berarti solusi sudah ditemukan,  stop. Jika simpul  i bukan simpul solusi, maka  bangkitkan semua  anak-anaknya.  Jika  i tidak mempunyai anak, kembali ke langkah 2.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Untuk setiap anak  j dari simpul  i, hitung </a:t>
            </a:r>
            <a:r>
              <a:rPr lang="id-ID" dirty="0" smtClean="0">
                <a:latin typeface="Courier New"/>
                <a:cs typeface="Courier New"/>
              </a:rPr>
              <a:t>ĉ(j)</a:t>
            </a:r>
            <a:r>
              <a:rPr lang="id-ID" dirty="0" smtClean="0"/>
              <a:t>, dan masukkan semua anak-anak tersebut ke dalam Q.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Kembali ke langkah 2.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40</a:t>
            </a:fld>
            <a:endParaRPr lang="id-ID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568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643314"/>
            <a:ext cx="40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i3=b, sisi a-c dan c-b wajib diambil.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781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41</a:t>
            </a:fld>
            <a:endParaRPr lang="id-ID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000108"/>
            <a:ext cx="71273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42</a:t>
            </a:fld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6500858" cy="54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43</a:t>
            </a:fld>
            <a:endParaRPr lang="id-ID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857232"/>
            <a:ext cx="6929487" cy="49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5016"/>
            <a:ext cx="560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40C27-ADBE-41D7-9620-AD3C765AA1F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Persoalan N-Ratu </a:t>
            </a:r>
            <a:br>
              <a:rPr lang="en-US" sz="4000" b="1" smtClean="0"/>
            </a:br>
            <a:r>
              <a:rPr lang="en-US" sz="4000" b="1" smtClean="0"/>
              <a:t>(</a:t>
            </a:r>
            <a:r>
              <a:rPr lang="en-US" sz="4000" b="1" i="1" smtClean="0"/>
              <a:t>The N-Queens Problem</a:t>
            </a:r>
            <a:r>
              <a:rPr lang="en-US" sz="4000" b="1" smtClean="0"/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1200"/>
            <a:ext cx="4900642" cy="4114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. 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(Q)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petak-petak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diagonal yang </a:t>
            </a:r>
            <a:r>
              <a:rPr lang="en-US" sz="2400" dirty="0" err="1" smtClean="0"/>
              <a:t>sama</a:t>
            </a:r>
            <a:r>
              <a:rPr lang="id-ID" sz="2400" dirty="0"/>
              <a:t>.</a:t>
            </a:r>
            <a:endParaRPr lang="en-US" sz="2400" dirty="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pic>
        <p:nvPicPr>
          <p:cNvPr id="53254" name="Picture 4" descr="|-|-o|-|-o|-|-o|-|--|&#10;|-|--|-|--|-|--|-|--|&#10;|-|--|o|-o|o|--|-|--|&#10;|o|-o|o|-o|o|-o|o|o-|&#10;|-|--|o|-o|o|--|-|--|&#10;|-|-o|-|-o|-|-o|-|--|&#10;|o|--|-|-o|-|--|o|--|&#10;| |  | | o| |  | |o&#10;|-|--|-|-o|-|--|-|--|&#10;--------------------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42" y="2143116"/>
            <a:ext cx="3559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id-ID" sz="3600" dirty="0" smtClean="0"/>
              <a:t>P</a:t>
            </a:r>
            <a:r>
              <a:rPr lang="en-US" sz="3600" dirty="0" err="1" smtClean="0"/>
              <a:t>ohon</a:t>
            </a:r>
            <a:r>
              <a:rPr lang="en-US" sz="3600" dirty="0" smtClean="0"/>
              <a:t> </a:t>
            </a:r>
            <a:r>
              <a:rPr lang="id-ID" sz="3600" dirty="0" smtClean="0"/>
              <a:t>R</a:t>
            </a:r>
            <a:r>
              <a:rPr lang="en-US" sz="3600" dirty="0" err="1" smtClean="0"/>
              <a:t>uang</a:t>
            </a:r>
            <a:r>
              <a:rPr lang="id-ID" sz="3600" dirty="0" smtClean="0"/>
              <a:t> S</a:t>
            </a:r>
            <a:r>
              <a:rPr lang="en-US" sz="3600" dirty="0" err="1" smtClean="0"/>
              <a:t>tatus</a:t>
            </a:r>
            <a:r>
              <a:rPr lang="en-US" sz="3600" dirty="0" smtClean="0"/>
              <a:t> </a:t>
            </a:r>
            <a:r>
              <a:rPr lang="id-ID" sz="3600" dirty="0" smtClean="0"/>
              <a:t>P</a:t>
            </a:r>
            <a:r>
              <a:rPr lang="en-US" sz="3600" dirty="0" err="1" smtClean="0"/>
              <a:t>ersoalan</a:t>
            </a:r>
            <a:r>
              <a:rPr lang="en-US" sz="3600" dirty="0" smtClean="0"/>
              <a:t> 4-Ratu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228840-E3EE-44CE-A2ED-1B2BA90FBB3B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5400"/>
          <a:ext cx="9144000" cy="4910138"/>
        </p:xfrm>
        <a:graphic>
          <a:graphicData uri="http://schemas.openxmlformats.org/presentationml/2006/ole">
            <p:oleObj spid="_x0000_s2050" name="VISIO" r:id="rId3" imgW="5507301" imgH="2955345" progId="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Solusi 4-Ratu dengan BFS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285720" y="1142984"/>
            <a:ext cx="8363464" cy="5072098"/>
            <a:chOff x="571472" y="1428736"/>
            <a:chExt cx="8077712" cy="4786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428736"/>
              <a:ext cx="807771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7786710" y="5786454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>
            <a:off x="3250397" y="1535893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143241" y="2928934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42640" y="4272608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3273" y="5464983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0496" y="5643578"/>
            <a:ext cx="362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Solusi pertama: X=(2,4,1,3)</a:t>
            </a:r>
            <a:endParaRPr lang="id-ID" sz="2400" b="1" dirty="0"/>
          </a:p>
        </p:txBody>
      </p:sp>
      <p:sp>
        <p:nvSpPr>
          <p:cNvPr id="26" name="Oval 25"/>
          <p:cNvSpPr/>
          <p:nvPr/>
        </p:nvSpPr>
        <p:spPr>
          <a:xfrm>
            <a:off x="4799962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102824" y="4759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357290" y="528638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Pencarian B &amp; B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Simpul hidup yang menjadi simpul-E ialah simpul yang mempunyai nilai </a:t>
            </a:r>
            <a:r>
              <a:rPr lang="id-ID" i="1" dirty="0" smtClean="0"/>
              <a:t>cost</a:t>
            </a:r>
            <a:r>
              <a:rPr lang="id-ID" dirty="0" smtClean="0"/>
              <a:t> terkecil (</a:t>
            </a:r>
            <a:r>
              <a:rPr lang="id-ID" i="1" dirty="0" smtClean="0"/>
              <a:t>least cost search</a:t>
            </a:r>
            <a:r>
              <a:rPr lang="id-ID" dirty="0" smtClean="0"/>
              <a:t>).</a:t>
            </a:r>
          </a:p>
          <a:p>
            <a:r>
              <a:rPr lang="id-ID" dirty="0" smtClean="0"/>
              <a:t>Untuk setiap simpul X, nilai batas ini dapat berupa [HOR78]: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jumlah simpul dalam upapohon X yang perlu  dibangkitkan sebelum simpul solusi ditemukan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panjang lintasan dari simpul X ke simpul solusi terdekat (dalam upapohon X ybs)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7686" y="3643314"/>
            <a:ext cx="4614866" cy="2625725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Asumsi: letak simpul solusi diketahui </a:t>
            </a:r>
            <a:br>
              <a:rPr lang="id-ID" dirty="0" smtClean="0"/>
            </a:br>
            <a:r>
              <a:rPr lang="id-ID" dirty="0" smtClean="0"/>
              <a:t>(panjang lintasan solusi = 4)</a:t>
            </a:r>
          </a:p>
          <a:p>
            <a:r>
              <a:rPr lang="id-ID" dirty="0" smtClean="0"/>
              <a:t>Cost simpul hidup X: panjang lintasan dari simpul X ke simpul solusi terdekat (subpohon X). </a:t>
            </a:r>
          </a:p>
          <a:p>
            <a:r>
              <a:rPr lang="id-ID" dirty="0" smtClean="0"/>
              <a:t>Cost = </a:t>
            </a:r>
            <a:r>
              <a:rPr lang="id-ID" dirty="0" smtClean="0">
                <a:sym typeface="Symbol"/>
              </a:rPr>
              <a:t> jika tidak ada simpul solusi di subpohon tersebut.</a:t>
            </a:r>
            <a:endParaRPr lang="id-ID" dirty="0" smtClean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IF3051 B&amp;B/MLK&amp;RN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1654</Words>
  <Application>Microsoft Office PowerPoint</Application>
  <PresentationFormat>On-screen Show (4:3)</PresentationFormat>
  <Paragraphs>368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VISIO</vt:lpstr>
      <vt:lpstr>Equation</vt:lpstr>
      <vt:lpstr>Branch &amp; Bound</vt:lpstr>
      <vt:lpstr>Overview</vt:lpstr>
      <vt:lpstr>Algoritma Branch &amp; Bound</vt:lpstr>
      <vt:lpstr>Algoritma Branch &amp; Bound (2)</vt:lpstr>
      <vt:lpstr>Persoalan N-Ratu  (The N-Queens Problem)</vt:lpstr>
      <vt:lpstr>Pohon Ruang Status Persoalan 4-Ratu</vt:lpstr>
      <vt:lpstr>Solusi 4-Ratu dengan BFS</vt:lpstr>
      <vt:lpstr>Strategi Pencarian B &amp; B</vt:lpstr>
      <vt:lpstr>Solusi 4-Ratu dengan Branch &amp; Bound</vt:lpstr>
      <vt:lpstr>Pembentukan Pohon Ruang Status  4-Ratu dengan Branch &amp; Bound</vt:lpstr>
      <vt:lpstr>Cost dari Simpul Hidup</vt:lpstr>
      <vt:lpstr>Permainan 15-Puzzle</vt:lpstr>
      <vt:lpstr>Reachable Goal ?</vt:lpstr>
      <vt:lpstr>Reachable Goal : Kurang (i)</vt:lpstr>
      <vt:lpstr>Reachable Goal ?</vt:lpstr>
      <vt:lpstr>Pohon Ruang Status untuk 15-Puzzle</vt:lpstr>
      <vt:lpstr>Pohon Ruang Status untuk DFS</vt:lpstr>
      <vt:lpstr>Cost dari Simpul Hidup (2)</vt:lpstr>
      <vt:lpstr>Cost dari Simpul Hidup 15-Puzzle</vt:lpstr>
      <vt:lpstr>Pembentukan Pohon Ruang Status  15-Puzzle dengan Branch &amp; Bound</vt:lpstr>
      <vt:lpstr>Travelling Salesperson Problem</vt:lpstr>
      <vt:lpstr>Pohon Ruang Status TSP 4 Simpul</vt:lpstr>
      <vt:lpstr>TSP dengan B &amp; B</vt:lpstr>
      <vt:lpstr>Cost dari Simpul Hidup TSP</vt:lpstr>
      <vt:lpstr>Reduced Cost Matrix: Contoh</vt:lpstr>
      <vt:lpstr>Reduced Cost Matrix (3)</vt:lpstr>
      <vt:lpstr>B&amp;B-TSP dgn Reduced Cost Matrix</vt:lpstr>
      <vt:lpstr>B&amp;B-TSP dgn Reduced Cost Matrix (1)</vt:lpstr>
      <vt:lpstr>Slide 29</vt:lpstr>
      <vt:lpstr>B&amp;B-TSP dgn Reduced Cost Matrix (2)</vt:lpstr>
      <vt:lpstr>Taksiran Cost dgn Reduced Cost Matrix</vt:lpstr>
      <vt:lpstr>B&amp;B-TSP dgn Reduced Cost Matrix</vt:lpstr>
      <vt:lpstr>B&amp;B-TSP dgn Reduced Cost Matrix</vt:lpstr>
      <vt:lpstr>B&amp;B-TSP dgn Reduced Cost Matrix</vt:lpstr>
      <vt:lpstr>B&amp;B-TSP dgn Reduced Cost Matrix</vt:lpstr>
      <vt:lpstr>Bobot Tur Lengkap</vt:lpstr>
      <vt:lpstr>B&amp;B-TSP dengan Bobot Tur Lengkap</vt:lpstr>
      <vt:lpstr>Cost Simpul Akar</vt:lpstr>
      <vt:lpstr>B&amp;B-TSP dengan Bobot Tur Lengkap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&amp; Bound</dc:title>
  <dc:creator>Masayu Leylia Khodra</dc:creator>
  <cp:lastModifiedBy>Masayu Leylia Khodra</cp:lastModifiedBy>
  <cp:revision>11</cp:revision>
  <dcterms:created xsi:type="dcterms:W3CDTF">2012-10-28T04:33:34Z</dcterms:created>
  <dcterms:modified xsi:type="dcterms:W3CDTF">2012-10-31T06:37:55Z</dcterms:modified>
</cp:coreProperties>
</file>